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95" r:id="rId2"/>
    <p:sldId id="282" r:id="rId3"/>
    <p:sldId id="257" r:id="rId4"/>
    <p:sldId id="266"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0685" autoAdjust="0"/>
  </p:normalViewPr>
  <p:slideViewPr>
    <p:cSldViewPr snapToGrid="0">
      <p:cViewPr varScale="1">
        <p:scale>
          <a:sx n="81" d="100"/>
          <a:sy n="81" d="100"/>
        </p:scale>
        <p:origin x="64" y="12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AB18FB-CAC7-4AD1-A866-92FF2A51833E}" type="datetimeFigureOut">
              <a:rPr lang="en-US" smtClean="0"/>
              <a:t>10/12/2025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99B838-BD5E-4134-84B0-BB22C3BEBB3B}" type="slidenum">
              <a:rPr lang="en-US" smtClean="0"/>
              <a:t>‹#›</a:t>
            </a:fld>
            <a:endParaRPr lang="en-US"/>
          </a:p>
        </p:txBody>
      </p:sp>
    </p:spTree>
    <p:extLst>
      <p:ext uri="{BB962C8B-B14F-4D97-AF65-F5344CB8AC3E}">
        <p14:creationId xmlns:p14="http://schemas.microsoft.com/office/powerpoint/2010/main" val="35956475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Schematic representation of </a:t>
            </a:r>
            <a:r>
              <a:rPr lang="en-US" b="1" dirty="0">
                <a:solidFill>
                  <a:srgbClr val="FF0000"/>
                </a:solidFill>
              </a:rPr>
              <a:t>PTIP576</a:t>
            </a:r>
            <a:r>
              <a:rPr lang="en-US" dirty="0"/>
              <a:t> vs </a:t>
            </a:r>
            <a:r>
              <a:rPr lang="en-US" b="1" dirty="0">
                <a:solidFill>
                  <a:srgbClr val="FF0000"/>
                </a:solidFill>
              </a:rPr>
              <a:t>PTIP</a:t>
            </a:r>
            <a:r>
              <a:rPr lang="en-US" dirty="0"/>
              <a:t>. (A). The amino acid sequences from 243–768 of mPTIP1056 and 1–525 of mPTIP576  were aligned. mPTIP1056 contains 6 BRCT domains, while mPTIP576 only has the central two (BRCT3 and 4). The amino acid of 351–432 of mPTIP576 and 595–676 of mPTIP1056 (blue) corresponds to the BRCT3 domain, while the amino acid of 697–768 of mPTIP1056 (red) corresponds to the BRCT4 domain. </a:t>
            </a:r>
          </a:p>
        </p:txBody>
      </p:sp>
      <p:sp>
        <p:nvSpPr>
          <p:cNvPr id="4" name="Slide Number Placeholder 3"/>
          <p:cNvSpPr>
            <a:spLocks noGrp="1"/>
          </p:cNvSpPr>
          <p:nvPr>
            <p:ph type="sldNum" sz="quarter" idx="5"/>
          </p:nvPr>
        </p:nvSpPr>
        <p:spPr/>
        <p:txBody>
          <a:bodyPr/>
          <a:lstStyle/>
          <a:p>
            <a:fld id="{8099B838-BD5E-4134-84B0-BB22C3BEBB3B}" type="slidenum">
              <a:rPr lang="en-US" smtClean="0"/>
              <a:t>2</a:t>
            </a:fld>
            <a:endParaRPr lang="en-US"/>
          </a:p>
        </p:txBody>
      </p:sp>
    </p:spTree>
    <p:extLst>
      <p:ext uri="{BB962C8B-B14F-4D97-AF65-F5344CB8AC3E}">
        <p14:creationId xmlns:p14="http://schemas.microsoft.com/office/powerpoint/2010/main" val="33574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S-Figure </a:t>
            </a:r>
            <a:r>
              <a:rPr lang="en-US" b="1" dirty="0">
                <a:solidFill>
                  <a:srgbClr val="FF0000"/>
                </a:solidFill>
              </a:rPr>
              <a:t>3</a:t>
            </a:r>
            <a:r>
              <a:rPr lang="en-US" dirty="0"/>
              <a:t>. </a:t>
            </a:r>
            <a:r>
              <a:rPr lang="en-US" b="1" dirty="0">
                <a:solidFill>
                  <a:srgbClr val="FF0000"/>
                </a:solidFill>
              </a:rPr>
              <a:t>PTIP576</a:t>
            </a:r>
            <a:r>
              <a:rPr lang="en-US" dirty="0"/>
              <a:t> RNA is expressed lowly in multiple adult tissues. Top panel: RNA from each tissue is indicated above each ethidium bromide-stained lane; as described in Materials and Methods;  positions of 18S and 28S ribosomal RNA provide loading controls. </a:t>
            </a:r>
            <a:r>
              <a:rPr lang="en-US" b="1" dirty="0"/>
              <a:t>Note:  I question whether we should show this data.  It appears to be just RNA with no probing of the filter. I will check on this with Chuan.</a:t>
            </a:r>
            <a:r>
              <a:rPr lang="en-US" b="1" dirty="0">
                <a:solidFill>
                  <a:srgbClr val="FF0000"/>
                </a:solidFill>
              </a:rPr>
              <a:t> Also I am almost certain that he used the probe that I indicated in the text, but I shall check.</a:t>
            </a:r>
            <a:endParaRPr lang="en-US" b="1" dirty="0"/>
          </a:p>
        </p:txBody>
      </p:sp>
      <p:sp>
        <p:nvSpPr>
          <p:cNvPr id="4" name="Slide Number Placeholder 3"/>
          <p:cNvSpPr>
            <a:spLocks noGrp="1"/>
          </p:cNvSpPr>
          <p:nvPr>
            <p:ph type="sldNum" sz="quarter" idx="5"/>
          </p:nvPr>
        </p:nvSpPr>
        <p:spPr/>
        <p:txBody>
          <a:bodyPr/>
          <a:lstStyle/>
          <a:p>
            <a:fld id="{8099B838-BD5E-4134-84B0-BB22C3BEBB3B}" type="slidenum">
              <a:rPr lang="en-US" smtClean="0"/>
              <a:t>3</a:t>
            </a:fld>
            <a:endParaRPr lang="en-US"/>
          </a:p>
        </p:txBody>
      </p:sp>
    </p:spTree>
    <p:extLst>
      <p:ext uri="{BB962C8B-B14F-4D97-AF65-F5344CB8AC3E}">
        <p14:creationId xmlns:p14="http://schemas.microsoft.com/office/powerpoint/2010/main" val="3990593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20AC6-6552-0457-6636-6F64FFA6804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C78151-ED07-9A03-C094-516014093D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6215529-01B5-1EE9-47F5-05FA458B73A9}"/>
              </a:ext>
            </a:extLst>
          </p:cNvPr>
          <p:cNvSpPr>
            <a:spLocks noGrp="1"/>
          </p:cNvSpPr>
          <p:nvPr>
            <p:ph type="dt" sz="half" idx="10"/>
          </p:nvPr>
        </p:nvSpPr>
        <p:spPr/>
        <p:txBody>
          <a:bodyPr/>
          <a:lstStyle/>
          <a:p>
            <a:fld id="{F9982BFB-3D3B-488C-86D0-E82902A73DC8}" type="datetimeFigureOut">
              <a:rPr lang="en-US" smtClean="0"/>
              <a:t>10/12/2025</a:t>
            </a:fld>
            <a:endParaRPr lang="en-US"/>
          </a:p>
        </p:txBody>
      </p:sp>
      <p:sp>
        <p:nvSpPr>
          <p:cNvPr id="5" name="Footer Placeholder 4">
            <a:extLst>
              <a:ext uri="{FF2B5EF4-FFF2-40B4-BE49-F238E27FC236}">
                <a16:creationId xmlns:a16="http://schemas.microsoft.com/office/drawing/2014/main" id="{13082094-59D0-6C3E-2DE6-2D9240566B7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460897-15A0-3BF6-1837-C61818F746F8}"/>
              </a:ext>
            </a:extLst>
          </p:cNvPr>
          <p:cNvSpPr>
            <a:spLocks noGrp="1"/>
          </p:cNvSpPr>
          <p:nvPr>
            <p:ph type="sldNum" sz="quarter" idx="12"/>
          </p:nvPr>
        </p:nvSpPr>
        <p:spPr/>
        <p:txBody>
          <a:bodyPr/>
          <a:lstStyle/>
          <a:p>
            <a:fld id="{3D7BBC15-E11D-4D24-8B85-1EF8BCE56963}" type="slidenum">
              <a:rPr lang="en-US" smtClean="0"/>
              <a:t>‹#›</a:t>
            </a:fld>
            <a:endParaRPr lang="en-US"/>
          </a:p>
        </p:txBody>
      </p:sp>
    </p:spTree>
    <p:extLst>
      <p:ext uri="{BB962C8B-B14F-4D97-AF65-F5344CB8AC3E}">
        <p14:creationId xmlns:p14="http://schemas.microsoft.com/office/powerpoint/2010/main" val="2477710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6CD8D-A4F5-0545-BEE9-6D3074D45A7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7147924-08C6-56C8-0F66-BC4CF084A86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F344CC-7049-BE66-5819-2E9AB3EE6575}"/>
              </a:ext>
            </a:extLst>
          </p:cNvPr>
          <p:cNvSpPr>
            <a:spLocks noGrp="1"/>
          </p:cNvSpPr>
          <p:nvPr>
            <p:ph type="dt" sz="half" idx="10"/>
          </p:nvPr>
        </p:nvSpPr>
        <p:spPr/>
        <p:txBody>
          <a:bodyPr/>
          <a:lstStyle/>
          <a:p>
            <a:fld id="{F9982BFB-3D3B-488C-86D0-E82902A73DC8}" type="datetimeFigureOut">
              <a:rPr lang="en-US" smtClean="0"/>
              <a:t>10/12/2025</a:t>
            </a:fld>
            <a:endParaRPr lang="en-US"/>
          </a:p>
        </p:txBody>
      </p:sp>
      <p:sp>
        <p:nvSpPr>
          <p:cNvPr id="5" name="Footer Placeholder 4">
            <a:extLst>
              <a:ext uri="{FF2B5EF4-FFF2-40B4-BE49-F238E27FC236}">
                <a16:creationId xmlns:a16="http://schemas.microsoft.com/office/drawing/2014/main" id="{8BF70768-6F91-543F-0A0B-59A189B237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BFCB279-74AF-649D-780F-DCB36B124F55}"/>
              </a:ext>
            </a:extLst>
          </p:cNvPr>
          <p:cNvSpPr>
            <a:spLocks noGrp="1"/>
          </p:cNvSpPr>
          <p:nvPr>
            <p:ph type="sldNum" sz="quarter" idx="12"/>
          </p:nvPr>
        </p:nvSpPr>
        <p:spPr/>
        <p:txBody>
          <a:bodyPr/>
          <a:lstStyle/>
          <a:p>
            <a:fld id="{3D7BBC15-E11D-4D24-8B85-1EF8BCE56963}" type="slidenum">
              <a:rPr lang="en-US" smtClean="0"/>
              <a:t>‹#›</a:t>
            </a:fld>
            <a:endParaRPr lang="en-US"/>
          </a:p>
        </p:txBody>
      </p:sp>
    </p:spTree>
    <p:extLst>
      <p:ext uri="{BB962C8B-B14F-4D97-AF65-F5344CB8AC3E}">
        <p14:creationId xmlns:p14="http://schemas.microsoft.com/office/powerpoint/2010/main" val="20889898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164899-08F9-F482-6FFE-C885E5E283B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553856-B9CA-5391-29C5-EC2752593C6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AA0A95-1CFD-B8F1-A1B6-4F49A2FD5C6C}"/>
              </a:ext>
            </a:extLst>
          </p:cNvPr>
          <p:cNvSpPr>
            <a:spLocks noGrp="1"/>
          </p:cNvSpPr>
          <p:nvPr>
            <p:ph type="dt" sz="half" idx="10"/>
          </p:nvPr>
        </p:nvSpPr>
        <p:spPr/>
        <p:txBody>
          <a:bodyPr/>
          <a:lstStyle/>
          <a:p>
            <a:fld id="{F9982BFB-3D3B-488C-86D0-E82902A73DC8}" type="datetimeFigureOut">
              <a:rPr lang="en-US" smtClean="0"/>
              <a:t>10/12/2025</a:t>
            </a:fld>
            <a:endParaRPr lang="en-US"/>
          </a:p>
        </p:txBody>
      </p:sp>
      <p:sp>
        <p:nvSpPr>
          <p:cNvPr id="5" name="Footer Placeholder 4">
            <a:extLst>
              <a:ext uri="{FF2B5EF4-FFF2-40B4-BE49-F238E27FC236}">
                <a16:creationId xmlns:a16="http://schemas.microsoft.com/office/drawing/2014/main" id="{98192A2C-501D-000D-63C0-D6EF386F1A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B670AF-D57B-E249-ECD7-665AF1DD37A6}"/>
              </a:ext>
            </a:extLst>
          </p:cNvPr>
          <p:cNvSpPr>
            <a:spLocks noGrp="1"/>
          </p:cNvSpPr>
          <p:nvPr>
            <p:ph type="sldNum" sz="quarter" idx="12"/>
          </p:nvPr>
        </p:nvSpPr>
        <p:spPr/>
        <p:txBody>
          <a:bodyPr/>
          <a:lstStyle/>
          <a:p>
            <a:fld id="{3D7BBC15-E11D-4D24-8B85-1EF8BCE56963}" type="slidenum">
              <a:rPr lang="en-US" smtClean="0"/>
              <a:t>‹#›</a:t>
            </a:fld>
            <a:endParaRPr lang="en-US"/>
          </a:p>
        </p:txBody>
      </p:sp>
    </p:spTree>
    <p:extLst>
      <p:ext uri="{BB962C8B-B14F-4D97-AF65-F5344CB8AC3E}">
        <p14:creationId xmlns:p14="http://schemas.microsoft.com/office/powerpoint/2010/main" val="10403201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99FF7-C613-1C6F-C659-FCD453B15D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787C71A-E9FA-157D-E707-AE23976AD8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B5D9C4-1DAF-A8D2-CF10-672912105BEF}"/>
              </a:ext>
            </a:extLst>
          </p:cNvPr>
          <p:cNvSpPr>
            <a:spLocks noGrp="1"/>
          </p:cNvSpPr>
          <p:nvPr>
            <p:ph type="dt" sz="half" idx="10"/>
          </p:nvPr>
        </p:nvSpPr>
        <p:spPr/>
        <p:txBody>
          <a:bodyPr/>
          <a:lstStyle/>
          <a:p>
            <a:fld id="{F9982BFB-3D3B-488C-86D0-E82902A73DC8}" type="datetimeFigureOut">
              <a:rPr lang="en-US" smtClean="0"/>
              <a:t>10/12/2025</a:t>
            </a:fld>
            <a:endParaRPr lang="en-US"/>
          </a:p>
        </p:txBody>
      </p:sp>
      <p:sp>
        <p:nvSpPr>
          <p:cNvPr id="5" name="Footer Placeholder 4">
            <a:extLst>
              <a:ext uri="{FF2B5EF4-FFF2-40B4-BE49-F238E27FC236}">
                <a16:creationId xmlns:a16="http://schemas.microsoft.com/office/drawing/2014/main" id="{B1518D48-7AEE-C693-29AF-BC6CD61E54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741A7C-20C5-0800-9660-E7F192A2744C}"/>
              </a:ext>
            </a:extLst>
          </p:cNvPr>
          <p:cNvSpPr>
            <a:spLocks noGrp="1"/>
          </p:cNvSpPr>
          <p:nvPr>
            <p:ph type="sldNum" sz="quarter" idx="12"/>
          </p:nvPr>
        </p:nvSpPr>
        <p:spPr/>
        <p:txBody>
          <a:bodyPr/>
          <a:lstStyle/>
          <a:p>
            <a:fld id="{3D7BBC15-E11D-4D24-8B85-1EF8BCE56963}" type="slidenum">
              <a:rPr lang="en-US" smtClean="0"/>
              <a:t>‹#›</a:t>
            </a:fld>
            <a:endParaRPr lang="en-US"/>
          </a:p>
        </p:txBody>
      </p:sp>
    </p:spTree>
    <p:extLst>
      <p:ext uri="{BB962C8B-B14F-4D97-AF65-F5344CB8AC3E}">
        <p14:creationId xmlns:p14="http://schemas.microsoft.com/office/powerpoint/2010/main" val="3669575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0E9B4-8DC0-117D-5BF4-8BBF5E1279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DB358E-1F72-0C7A-0C7A-DBD16446865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B0765EB-BBB1-5FBB-28AC-5946EECA6066}"/>
              </a:ext>
            </a:extLst>
          </p:cNvPr>
          <p:cNvSpPr>
            <a:spLocks noGrp="1"/>
          </p:cNvSpPr>
          <p:nvPr>
            <p:ph type="dt" sz="half" idx="10"/>
          </p:nvPr>
        </p:nvSpPr>
        <p:spPr/>
        <p:txBody>
          <a:bodyPr/>
          <a:lstStyle/>
          <a:p>
            <a:fld id="{F9982BFB-3D3B-488C-86D0-E82902A73DC8}" type="datetimeFigureOut">
              <a:rPr lang="en-US" smtClean="0"/>
              <a:t>10/12/2025</a:t>
            </a:fld>
            <a:endParaRPr lang="en-US"/>
          </a:p>
        </p:txBody>
      </p:sp>
      <p:sp>
        <p:nvSpPr>
          <p:cNvPr id="5" name="Footer Placeholder 4">
            <a:extLst>
              <a:ext uri="{FF2B5EF4-FFF2-40B4-BE49-F238E27FC236}">
                <a16:creationId xmlns:a16="http://schemas.microsoft.com/office/drawing/2014/main" id="{E3094F1B-A427-B885-AEE4-97A547B06E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57444E-99DD-5A1F-8C5E-C4CE7CEDE2FB}"/>
              </a:ext>
            </a:extLst>
          </p:cNvPr>
          <p:cNvSpPr>
            <a:spLocks noGrp="1"/>
          </p:cNvSpPr>
          <p:nvPr>
            <p:ph type="sldNum" sz="quarter" idx="12"/>
          </p:nvPr>
        </p:nvSpPr>
        <p:spPr/>
        <p:txBody>
          <a:bodyPr/>
          <a:lstStyle/>
          <a:p>
            <a:fld id="{3D7BBC15-E11D-4D24-8B85-1EF8BCE56963}" type="slidenum">
              <a:rPr lang="en-US" smtClean="0"/>
              <a:t>‹#›</a:t>
            </a:fld>
            <a:endParaRPr lang="en-US"/>
          </a:p>
        </p:txBody>
      </p:sp>
    </p:spTree>
    <p:extLst>
      <p:ext uri="{BB962C8B-B14F-4D97-AF65-F5344CB8AC3E}">
        <p14:creationId xmlns:p14="http://schemas.microsoft.com/office/powerpoint/2010/main" val="7963765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152DD-B396-C611-D4F6-0AFFB3F05F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82F787-24D2-BC2C-B408-F7D8CAE4CD1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F1D28B9-D3E7-665D-8AE2-2E386E75F1C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9863859-BD4E-8DF3-0718-BF00D7CAD0AE}"/>
              </a:ext>
            </a:extLst>
          </p:cNvPr>
          <p:cNvSpPr>
            <a:spLocks noGrp="1"/>
          </p:cNvSpPr>
          <p:nvPr>
            <p:ph type="dt" sz="half" idx="10"/>
          </p:nvPr>
        </p:nvSpPr>
        <p:spPr/>
        <p:txBody>
          <a:bodyPr/>
          <a:lstStyle/>
          <a:p>
            <a:fld id="{F9982BFB-3D3B-488C-86D0-E82902A73DC8}" type="datetimeFigureOut">
              <a:rPr lang="en-US" smtClean="0"/>
              <a:t>10/12/2025</a:t>
            </a:fld>
            <a:endParaRPr lang="en-US"/>
          </a:p>
        </p:txBody>
      </p:sp>
      <p:sp>
        <p:nvSpPr>
          <p:cNvPr id="6" name="Footer Placeholder 5">
            <a:extLst>
              <a:ext uri="{FF2B5EF4-FFF2-40B4-BE49-F238E27FC236}">
                <a16:creationId xmlns:a16="http://schemas.microsoft.com/office/drawing/2014/main" id="{900B1EC2-BFAF-3B80-D285-9D467F53C5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5AA8D1-7209-2A66-6777-BE482F3142B1}"/>
              </a:ext>
            </a:extLst>
          </p:cNvPr>
          <p:cNvSpPr>
            <a:spLocks noGrp="1"/>
          </p:cNvSpPr>
          <p:nvPr>
            <p:ph type="sldNum" sz="quarter" idx="12"/>
          </p:nvPr>
        </p:nvSpPr>
        <p:spPr/>
        <p:txBody>
          <a:bodyPr/>
          <a:lstStyle/>
          <a:p>
            <a:fld id="{3D7BBC15-E11D-4D24-8B85-1EF8BCE56963}" type="slidenum">
              <a:rPr lang="en-US" smtClean="0"/>
              <a:t>‹#›</a:t>
            </a:fld>
            <a:endParaRPr lang="en-US"/>
          </a:p>
        </p:txBody>
      </p:sp>
    </p:spTree>
    <p:extLst>
      <p:ext uri="{BB962C8B-B14F-4D97-AF65-F5344CB8AC3E}">
        <p14:creationId xmlns:p14="http://schemas.microsoft.com/office/powerpoint/2010/main" val="38657596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51048-B55E-7D3F-9239-A7B685A9BD3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1930C44-92A2-6DA9-DAB0-2EC0F78AD1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558C449-5354-E778-9753-98FBD7DCEAD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A8BC12A-6CFC-6005-34A4-19AD0C09FEA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06B089D-C5EA-5FEC-763A-2180E76619D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8E976A4-8AF3-D5EC-28C3-1C928BAE6A5C}"/>
              </a:ext>
            </a:extLst>
          </p:cNvPr>
          <p:cNvSpPr>
            <a:spLocks noGrp="1"/>
          </p:cNvSpPr>
          <p:nvPr>
            <p:ph type="dt" sz="half" idx="10"/>
          </p:nvPr>
        </p:nvSpPr>
        <p:spPr/>
        <p:txBody>
          <a:bodyPr/>
          <a:lstStyle/>
          <a:p>
            <a:fld id="{F9982BFB-3D3B-488C-86D0-E82902A73DC8}" type="datetimeFigureOut">
              <a:rPr lang="en-US" smtClean="0"/>
              <a:t>10/12/2025</a:t>
            </a:fld>
            <a:endParaRPr lang="en-US"/>
          </a:p>
        </p:txBody>
      </p:sp>
      <p:sp>
        <p:nvSpPr>
          <p:cNvPr id="8" name="Footer Placeholder 7">
            <a:extLst>
              <a:ext uri="{FF2B5EF4-FFF2-40B4-BE49-F238E27FC236}">
                <a16:creationId xmlns:a16="http://schemas.microsoft.com/office/drawing/2014/main" id="{20335A3E-A872-3191-C4E3-C24CB64797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247D0C3-8B84-3EA8-F606-4A334CCCB05B}"/>
              </a:ext>
            </a:extLst>
          </p:cNvPr>
          <p:cNvSpPr>
            <a:spLocks noGrp="1"/>
          </p:cNvSpPr>
          <p:nvPr>
            <p:ph type="sldNum" sz="quarter" idx="12"/>
          </p:nvPr>
        </p:nvSpPr>
        <p:spPr/>
        <p:txBody>
          <a:bodyPr/>
          <a:lstStyle/>
          <a:p>
            <a:fld id="{3D7BBC15-E11D-4D24-8B85-1EF8BCE56963}" type="slidenum">
              <a:rPr lang="en-US" smtClean="0"/>
              <a:t>‹#›</a:t>
            </a:fld>
            <a:endParaRPr lang="en-US"/>
          </a:p>
        </p:txBody>
      </p:sp>
    </p:spTree>
    <p:extLst>
      <p:ext uri="{BB962C8B-B14F-4D97-AF65-F5344CB8AC3E}">
        <p14:creationId xmlns:p14="http://schemas.microsoft.com/office/powerpoint/2010/main" val="2283827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DF184-FD7C-4D53-4697-A6024EDBD5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E040552-42FF-5E9E-DCBB-5C34463EF9D3}"/>
              </a:ext>
            </a:extLst>
          </p:cNvPr>
          <p:cNvSpPr>
            <a:spLocks noGrp="1"/>
          </p:cNvSpPr>
          <p:nvPr>
            <p:ph type="dt" sz="half" idx="10"/>
          </p:nvPr>
        </p:nvSpPr>
        <p:spPr/>
        <p:txBody>
          <a:bodyPr/>
          <a:lstStyle/>
          <a:p>
            <a:fld id="{F9982BFB-3D3B-488C-86D0-E82902A73DC8}" type="datetimeFigureOut">
              <a:rPr lang="en-US" smtClean="0"/>
              <a:t>10/12/2025</a:t>
            </a:fld>
            <a:endParaRPr lang="en-US"/>
          </a:p>
        </p:txBody>
      </p:sp>
      <p:sp>
        <p:nvSpPr>
          <p:cNvPr id="4" name="Footer Placeholder 3">
            <a:extLst>
              <a:ext uri="{FF2B5EF4-FFF2-40B4-BE49-F238E27FC236}">
                <a16:creationId xmlns:a16="http://schemas.microsoft.com/office/drawing/2014/main" id="{F418BCC2-05C9-8FCA-4DD1-61FD95E0A46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4E3FCB9-2400-42C8-E4A1-DD8C8EDC5EB4}"/>
              </a:ext>
            </a:extLst>
          </p:cNvPr>
          <p:cNvSpPr>
            <a:spLocks noGrp="1"/>
          </p:cNvSpPr>
          <p:nvPr>
            <p:ph type="sldNum" sz="quarter" idx="12"/>
          </p:nvPr>
        </p:nvSpPr>
        <p:spPr/>
        <p:txBody>
          <a:bodyPr/>
          <a:lstStyle/>
          <a:p>
            <a:fld id="{3D7BBC15-E11D-4D24-8B85-1EF8BCE56963}" type="slidenum">
              <a:rPr lang="en-US" smtClean="0"/>
              <a:t>‹#›</a:t>
            </a:fld>
            <a:endParaRPr lang="en-US"/>
          </a:p>
        </p:txBody>
      </p:sp>
    </p:spTree>
    <p:extLst>
      <p:ext uri="{BB962C8B-B14F-4D97-AF65-F5344CB8AC3E}">
        <p14:creationId xmlns:p14="http://schemas.microsoft.com/office/powerpoint/2010/main" val="2560938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F8B7354-9E20-59E5-0414-DE8D04A49915}"/>
              </a:ext>
            </a:extLst>
          </p:cNvPr>
          <p:cNvSpPr>
            <a:spLocks noGrp="1"/>
          </p:cNvSpPr>
          <p:nvPr>
            <p:ph type="dt" sz="half" idx="10"/>
          </p:nvPr>
        </p:nvSpPr>
        <p:spPr/>
        <p:txBody>
          <a:bodyPr/>
          <a:lstStyle/>
          <a:p>
            <a:fld id="{F9982BFB-3D3B-488C-86D0-E82902A73DC8}" type="datetimeFigureOut">
              <a:rPr lang="en-US" smtClean="0"/>
              <a:t>10/12/2025</a:t>
            </a:fld>
            <a:endParaRPr lang="en-US"/>
          </a:p>
        </p:txBody>
      </p:sp>
      <p:sp>
        <p:nvSpPr>
          <p:cNvPr id="3" name="Footer Placeholder 2">
            <a:extLst>
              <a:ext uri="{FF2B5EF4-FFF2-40B4-BE49-F238E27FC236}">
                <a16:creationId xmlns:a16="http://schemas.microsoft.com/office/drawing/2014/main" id="{D11F80DC-47C5-EA39-52D0-C8BB7DE2B59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681B866-900A-4556-BCAA-5B2D39D927F2}"/>
              </a:ext>
            </a:extLst>
          </p:cNvPr>
          <p:cNvSpPr>
            <a:spLocks noGrp="1"/>
          </p:cNvSpPr>
          <p:nvPr>
            <p:ph type="sldNum" sz="quarter" idx="12"/>
          </p:nvPr>
        </p:nvSpPr>
        <p:spPr/>
        <p:txBody>
          <a:bodyPr/>
          <a:lstStyle/>
          <a:p>
            <a:fld id="{3D7BBC15-E11D-4D24-8B85-1EF8BCE56963}" type="slidenum">
              <a:rPr lang="en-US" smtClean="0"/>
              <a:t>‹#›</a:t>
            </a:fld>
            <a:endParaRPr lang="en-US"/>
          </a:p>
        </p:txBody>
      </p:sp>
    </p:spTree>
    <p:extLst>
      <p:ext uri="{BB962C8B-B14F-4D97-AF65-F5344CB8AC3E}">
        <p14:creationId xmlns:p14="http://schemas.microsoft.com/office/powerpoint/2010/main" val="115214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21275-ED33-AA1F-E082-F9682C5F8E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4A752B5-EAD6-3215-2463-CC0546F9BED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440DEB0-9EC1-A651-B3EC-98ED2F42BA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0E76A5-1131-CF46-CE2B-19B9519788E7}"/>
              </a:ext>
            </a:extLst>
          </p:cNvPr>
          <p:cNvSpPr>
            <a:spLocks noGrp="1"/>
          </p:cNvSpPr>
          <p:nvPr>
            <p:ph type="dt" sz="half" idx="10"/>
          </p:nvPr>
        </p:nvSpPr>
        <p:spPr/>
        <p:txBody>
          <a:bodyPr/>
          <a:lstStyle/>
          <a:p>
            <a:fld id="{F9982BFB-3D3B-488C-86D0-E82902A73DC8}" type="datetimeFigureOut">
              <a:rPr lang="en-US" smtClean="0"/>
              <a:t>10/12/2025</a:t>
            </a:fld>
            <a:endParaRPr lang="en-US"/>
          </a:p>
        </p:txBody>
      </p:sp>
      <p:sp>
        <p:nvSpPr>
          <p:cNvPr id="6" name="Footer Placeholder 5">
            <a:extLst>
              <a:ext uri="{FF2B5EF4-FFF2-40B4-BE49-F238E27FC236}">
                <a16:creationId xmlns:a16="http://schemas.microsoft.com/office/drawing/2014/main" id="{22C3CB1B-8569-7670-14A7-C202AC3F74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B8EDE0-E7B4-EC0E-7A9D-F67005D01E9F}"/>
              </a:ext>
            </a:extLst>
          </p:cNvPr>
          <p:cNvSpPr>
            <a:spLocks noGrp="1"/>
          </p:cNvSpPr>
          <p:nvPr>
            <p:ph type="sldNum" sz="quarter" idx="12"/>
          </p:nvPr>
        </p:nvSpPr>
        <p:spPr/>
        <p:txBody>
          <a:bodyPr/>
          <a:lstStyle/>
          <a:p>
            <a:fld id="{3D7BBC15-E11D-4D24-8B85-1EF8BCE56963}" type="slidenum">
              <a:rPr lang="en-US" smtClean="0"/>
              <a:t>‹#›</a:t>
            </a:fld>
            <a:endParaRPr lang="en-US"/>
          </a:p>
        </p:txBody>
      </p:sp>
    </p:spTree>
    <p:extLst>
      <p:ext uri="{BB962C8B-B14F-4D97-AF65-F5344CB8AC3E}">
        <p14:creationId xmlns:p14="http://schemas.microsoft.com/office/powerpoint/2010/main" val="4271062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11910-BAD7-C274-360A-80EE3DD7140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FB24247-9058-E5CD-D6FE-9561FA1041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5AA83E3-D577-E20E-B80D-9CCA260557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C1DE5C0-35C3-918D-EA36-27594E80A2E9}"/>
              </a:ext>
            </a:extLst>
          </p:cNvPr>
          <p:cNvSpPr>
            <a:spLocks noGrp="1"/>
          </p:cNvSpPr>
          <p:nvPr>
            <p:ph type="dt" sz="half" idx="10"/>
          </p:nvPr>
        </p:nvSpPr>
        <p:spPr/>
        <p:txBody>
          <a:bodyPr/>
          <a:lstStyle/>
          <a:p>
            <a:fld id="{F9982BFB-3D3B-488C-86D0-E82902A73DC8}" type="datetimeFigureOut">
              <a:rPr lang="en-US" smtClean="0"/>
              <a:t>10/12/2025</a:t>
            </a:fld>
            <a:endParaRPr lang="en-US"/>
          </a:p>
        </p:txBody>
      </p:sp>
      <p:sp>
        <p:nvSpPr>
          <p:cNvPr id="6" name="Footer Placeholder 5">
            <a:extLst>
              <a:ext uri="{FF2B5EF4-FFF2-40B4-BE49-F238E27FC236}">
                <a16:creationId xmlns:a16="http://schemas.microsoft.com/office/drawing/2014/main" id="{2143F8EC-B402-9E2B-5130-2AC8D74C6CF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84EAC92-7FEF-B2B2-62EE-C79E78E53E83}"/>
              </a:ext>
            </a:extLst>
          </p:cNvPr>
          <p:cNvSpPr>
            <a:spLocks noGrp="1"/>
          </p:cNvSpPr>
          <p:nvPr>
            <p:ph type="sldNum" sz="quarter" idx="12"/>
          </p:nvPr>
        </p:nvSpPr>
        <p:spPr/>
        <p:txBody>
          <a:bodyPr/>
          <a:lstStyle/>
          <a:p>
            <a:fld id="{3D7BBC15-E11D-4D24-8B85-1EF8BCE56963}" type="slidenum">
              <a:rPr lang="en-US" smtClean="0"/>
              <a:t>‹#›</a:t>
            </a:fld>
            <a:endParaRPr lang="en-US"/>
          </a:p>
        </p:txBody>
      </p:sp>
    </p:spTree>
    <p:extLst>
      <p:ext uri="{BB962C8B-B14F-4D97-AF65-F5344CB8AC3E}">
        <p14:creationId xmlns:p14="http://schemas.microsoft.com/office/powerpoint/2010/main" val="1272024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B7FC57-3A5A-16EB-04F0-BF5432CD0B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04CEAB-2F39-D60A-04BD-D5FDC80EAD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8D6BE7-40AE-CEB9-0A91-4196A968008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9982BFB-3D3B-488C-86D0-E82902A73DC8}" type="datetimeFigureOut">
              <a:rPr lang="en-US" smtClean="0"/>
              <a:t>10/12/2025</a:t>
            </a:fld>
            <a:endParaRPr lang="en-US"/>
          </a:p>
        </p:txBody>
      </p:sp>
      <p:sp>
        <p:nvSpPr>
          <p:cNvPr id="5" name="Footer Placeholder 4">
            <a:extLst>
              <a:ext uri="{FF2B5EF4-FFF2-40B4-BE49-F238E27FC236}">
                <a16:creationId xmlns:a16="http://schemas.microsoft.com/office/drawing/2014/main" id="{B81B65EB-19B0-74EE-0DC2-82C565481D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CA5482E-BD39-91D4-2C37-EE8DBCF62B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D7BBC15-E11D-4D24-8B85-1EF8BCE56963}" type="slidenum">
              <a:rPr lang="en-US" smtClean="0"/>
              <a:t>‹#›</a:t>
            </a:fld>
            <a:endParaRPr lang="en-US"/>
          </a:p>
        </p:txBody>
      </p:sp>
    </p:spTree>
    <p:extLst>
      <p:ext uri="{BB962C8B-B14F-4D97-AF65-F5344CB8AC3E}">
        <p14:creationId xmlns:p14="http://schemas.microsoft.com/office/powerpoint/2010/main" val="3862762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TextBox 280">
            <a:extLst>
              <a:ext uri="{FF2B5EF4-FFF2-40B4-BE49-F238E27FC236}">
                <a16:creationId xmlns:a16="http://schemas.microsoft.com/office/drawing/2014/main" id="{05911B7C-33F3-4F34-A511-B813EB987F21}"/>
              </a:ext>
            </a:extLst>
          </p:cNvPr>
          <p:cNvSpPr txBox="1"/>
          <p:nvPr/>
        </p:nvSpPr>
        <p:spPr>
          <a:xfrm>
            <a:off x="109678" y="39414"/>
            <a:ext cx="1635191" cy="523220"/>
          </a:xfrm>
          <a:prstGeom prst="rect">
            <a:avLst/>
          </a:prstGeom>
          <a:noFill/>
        </p:spPr>
        <p:txBody>
          <a:bodyPr wrap="none" rtlCol="0">
            <a:spAutoFit/>
          </a:bodyPr>
          <a:lstStyle/>
          <a:p>
            <a:r>
              <a:rPr lang="en-US" sz="2800" b="1" dirty="0">
                <a:latin typeface="Calibri"/>
                <a:cs typeface="Calibri"/>
              </a:rPr>
              <a:t>S-Figure</a:t>
            </a:r>
            <a:r>
              <a:rPr lang="en-US" sz="1800" b="1" spc="130" dirty="0">
                <a:latin typeface="Calibri"/>
                <a:cs typeface="Calibri"/>
              </a:rPr>
              <a:t> </a:t>
            </a:r>
            <a:r>
              <a:rPr lang="en-US" sz="2800" b="1" spc="-25" dirty="0">
                <a:latin typeface="Calibri"/>
                <a:cs typeface="Calibri"/>
              </a:rPr>
              <a:t>1</a:t>
            </a:r>
            <a:endParaRPr lang="en-US" b="1" dirty="0"/>
          </a:p>
        </p:txBody>
      </p:sp>
      <p:pic>
        <p:nvPicPr>
          <p:cNvPr id="3" name="Picture 2">
            <a:extLst>
              <a:ext uri="{FF2B5EF4-FFF2-40B4-BE49-F238E27FC236}">
                <a16:creationId xmlns:a16="http://schemas.microsoft.com/office/drawing/2014/main" id="{DA093CF1-1120-42C3-AE10-9FE449868E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7400" y="183213"/>
            <a:ext cx="7471418" cy="660367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7F25DF-F8BD-C8D1-4439-408813CAF9A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3B3A312-FDDC-2A36-9FA6-61603D79ED35}"/>
              </a:ext>
            </a:extLst>
          </p:cNvPr>
          <p:cNvSpPr txBox="1"/>
          <p:nvPr/>
        </p:nvSpPr>
        <p:spPr>
          <a:xfrm>
            <a:off x="0" y="17098"/>
            <a:ext cx="2084761" cy="523220"/>
          </a:xfrm>
          <a:prstGeom prst="rect">
            <a:avLst/>
          </a:prstGeom>
          <a:noFill/>
        </p:spPr>
        <p:txBody>
          <a:bodyPr wrap="square" rtlCol="0">
            <a:spAutoFit/>
          </a:bodyPr>
          <a:lstStyle/>
          <a:p>
            <a:r>
              <a:rPr lang="en-US" sz="2800" b="1" dirty="0"/>
              <a:t>S-Figure 2</a:t>
            </a:r>
          </a:p>
        </p:txBody>
      </p:sp>
      <p:pic>
        <p:nvPicPr>
          <p:cNvPr id="3" name="Picture 2">
            <a:extLst>
              <a:ext uri="{FF2B5EF4-FFF2-40B4-BE49-F238E27FC236}">
                <a16:creationId xmlns:a16="http://schemas.microsoft.com/office/drawing/2014/main" id="{2F21EEDF-0DC5-427B-8A5C-1AE5572945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4948" y="278885"/>
            <a:ext cx="7562103" cy="6300229"/>
          </a:xfrm>
          <a:prstGeom prst="rect">
            <a:avLst/>
          </a:prstGeom>
        </p:spPr>
      </p:pic>
    </p:spTree>
    <p:extLst>
      <p:ext uri="{BB962C8B-B14F-4D97-AF65-F5344CB8AC3E}">
        <p14:creationId xmlns:p14="http://schemas.microsoft.com/office/powerpoint/2010/main" val="3851616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paper&#10;&#10;Description automatically generated">
            <a:extLst>
              <a:ext uri="{FF2B5EF4-FFF2-40B4-BE49-F238E27FC236}">
                <a16:creationId xmlns:a16="http://schemas.microsoft.com/office/drawing/2014/main" id="{178FE52C-E834-4EAA-5598-355E7A88C42F}"/>
              </a:ext>
            </a:extLst>
          </p:cNvPr>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l="2766" t="19248" r="23003" b="14823"/>
          <a:stretch/>
        </p:blipFill>
        <p:spPr>
          <a:xfrm>
            <a:off x="2733261" y="2146851"/>
            <a:ext cx="5227982" cy="3428877"/>
          </a:xfrm>
          <a:prstGeom prst="rect">
            <a:avLst/>
          </a:prstGeom>
        </p:spPr>
      </p:pic>
      <p:sp>
        <p:nvSpPr>
          <p:cNvPr id="4" name="Rectangle 3">
            <a:extLst>
              <a:ext uri="{FF2B5EF4-FFF2-40B4-BE49-F238E27FC236}">
                <a16:creationId xmlns:a16="http://schemas.microsoft.com/office/drawing/2014/main" id="{0627A108-A3A9-CA3C-F6E8-9D784F565519}"/>
              </a:ext>
            </a:extLst>
          </p:cNvPr>
          <p:cNvSpPr/>
          <p:nvPr/>
        </p:nvSpPr>
        <p:spPr>
          <a:xfrm rot="592152">
            <a:off x="9582087" y="870095"/>
            <a:ext cx="2137027" cy="13934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B490071-D831-A2B4-6913-A0D7319BB297}"/>
              </a:ext>
            </a:extLst>
          </p:cNvPr>
          <p:cNvSpPr txBox="1"/>
          <p:nvPr/>
        </p:nvSpPr>
        <p:spPr>
          <a:xfrm>
            <a:off x="7961240" y="2640631"/>
            <a:ext cx="1291797" cy="369332"/>
          </a:xfrm>
          <a:prstGeom prst="rect">
            <a:avLst/>
          </a:prstGeom>
          <a:solidFill>
            <a:schemeClr val="bg1"/>
          </a:solidFill>
        </p:spPr>
        <p:txBody>
          <a:bodyPr wrap="square" rtlCol="0">
            <a:spAutoFit/>
          </a:bodyPr>
          <a:lstStyle/>
          <a:p>
            <a:r>
              <a:rPr lang="en-US" dirty="0"/>
              <a:t>PTIP576</a:t>
            </a:r>
          </a:p>
        </p:txBody>
      </p:sp>
      <p:pic>
        <p:nvPicPr>
          <p:cNvPr id="7" name="Picture 6" descr="A close-up of a paper&#10;&#10;Description automatically generated">
            <a:extLst>
              <a:ext uri="{FF2B5EF4-FFF2-40B4-BE49-F238E27FC236}">
                <a16:creationId xmlns:a16="http://schemas.microsoft.com/office/drawing/2014/main" id="{6F78DAA0-3BEE-A580-9689-2C0943DA29D6}"/>
              </a:ext>
            </a:extLst>
          </p:cNvPr>
          <p:cNvPicPr>
            <a:picLocks noChangeAspect="1"/>
          </p:cNvPicPr>
          <p:nvPr/>
        </p:nvPicPr>
        <p:blipFill>
          <a:blip r:embed="rId4">
            <a:extLst>
              <a:ext uri="{BEBA8EAE-BF5A-486C-A8C5-ECC9F3942E4B}">
                <a14:imgProps xmlns:a14="http://schemas.microsoft.com/office/drawing/2010/main">
                  <a14:imgLayer r:embed="rId5">
                    <a14:imgEffect>
                      <a14:artisticPhotocopy/>
                    </a14:imgEffect>
                    <a14:imgEffect>
                      <a14:brightnessContrast bright="20000" contrast="20000"/>
                    </a14:imgEffect>
                  </a14:imgLayer>
                </a14:imgProps>
              </a:ext>
              <a:ext uri="{28A0092B-C50C-407E-A947-70E740481C1C}">
                <a14:useLocalDpi xmlns:a14="http://schemas.microsoft.com/office/drawing/2010/main" val="0"/>
              </a:ext>
            </a:extLst>
          </a:blip>
          <a:srcRect t="5049" r="10175" b="81705"/>
          <a:stretch/>
        </p:blipFill>
        <p:spPr>
          <a:xfrm>
            <a:off x="2443964" y="1408331"/>
            <a:ext cx="6326222" cy="688908"/>
          </a:xfrm>
          <a:prstGeom prst="rect">
            <a:avLst/>
          </a:prstGeom>
        </p:spPr>
      </p:pic>
      <p:sp>
        <p:nvSpPr>
          <p:cNvPr id="9" name="TextBox 8">
            <a:extLst>
              <a:ext uri="{FF2B5EF4-FFF2-40B4-BE49-F238E27FC236}">
                <a16:creationId xmlns:a16="http://schemas.microsoft.com/office/drawing/2014/main" id="{293483AD-D551-99AC-4F93-0ED97AA898BB}"/>
              </a:ext>
            </a:extLst>
          </p:cNvPr>
          <p:cNvSpPr txBox="1"/>
          <p:nvPr/>
        </p:nvSpPr>
        <p:spPr>
          <a:xfrm>
            <a:off x="7961241" y="4368540"/>
            <a:ext cx="1291797" cy="369332"/>
          </a:xfrm>
          <a:prstGeom prst="rect">
            <a:avLst/>
          </a:prstGeom>
          <a:solidFill>
            <a:schemeClr val="bg1"/>
          </a:solidFill>
        </p:spPr>
        <p:txBody>
          <a:bodyPr wrap="square" rtlCol="0">
            <a:spAutoFit/>
          </a:bodyPr>
          <a:lstStyle/>
          <a:p>
            <a:r>
              <a:rPr lang="en-US" dirty="0"/>
              <a:t>28S</a:t>
            </a:r>
          </a:p>
        </p:txBody>
      </p:sp>
      <p:sp>
        <p:nvSpPr>
          <p:cNvPr id="10" name="TextBox 9">
            <a:extLst>
              <a:ext uri="{FF2B5EF4-FFF2-40B4-BE49-F238E27FC236}">
                <a16:creationId xmlns:a16="http://schemas.microsoft.com/office/drawing/2014/main" id="{1D5732F3-FE08-46D8-D9B1-10794D5199BD}"/>
              </a:ext>
            </a:extLst>
          </p:cNvPr>
          <p:cNvSpPr txBox="1"/>
          <p:nvPr/>
        </p:nvSpPr>
        <p:spPr>
          <a:xfrm>
            <a:off x="7961242" y="4787484"/>
            <a:ext cx="1291797" cy="369332"/>
          </a:xfrm>
          <a:prstGeom prst="rect">
            <a:avLst/>
          </a:prstGeom>
          <a:solidFill>
            <a:schemeClr val="bg1"/>
          </a:solidFill>
        </p:spPr>
        <p:txBody>
          <a:bodyPr wrap="square" rtlCol="0">
            <a:spAutoFit/>
          </a:bodyPr>
          <a:lstStyle/>
          <a:p>
            <a:r>
              <a:rPr lang="en-US" dirty="0"/>
              <a:t>18S</a:t>
            </a:r>
          </a:p>
        </p:txBody>
      </p:sp>
      <p:sp>
        <p:nvSpPr>
          <p:cNvPr id="11" name="TextBox 10">
            <a:extLst>
              <a:ext uri="{FF2B5EF4-FFF2-40B4-BE49-F238E27FC236}">
                <a16:creationId xmlns:a16="http://schemas.microsoft.com/office/drawing/2014/main" id="{71650372-B76B-7363-F025-CFE5729677FC}"/>
              </a:ext>
            </a:extLst>
          </p:cNvPr>
          <p:cNvSpPr txBox="1"/>
          <p:nvPr/>
        </p:nvSpPr>
        <p:spPr>
          <a:xfrm>
            <a:off x="1936462" y="2674126"/>
            <a:ext cx="1002500" cy="369332"/>
          </a:xfrm>
          <a:prstGeom prst="rect">
            <a:avLst/>
          </a:prstGeom>
          <a:noFill/>
        </p:spPr>
        <p:txBody>
          <a:bodyPr wrap="square" rtlCol="0">
            <a:spAutoFit/>
          </a:bodyPr>
          <a:lstStyle/>
          <a:p>
            <a:r>
              <a:rPr lang="en-US" dirty="0"/>
              <a:t>3.4 kB</a:t>
            </a:r>
          </a:p>
        </p:txBody>
      </p:sp>
      <p:sp>
        <p:nvSpPr>
          <p:cNvPr id="12" name="Rectangle 11">
            <a:extLst>
              <a:ext uri="{FF2B5EF4-FFF2-40B4-BE49-F238E27FC236}">
                <a16:creationId xmlns:a16="http://schemas.microsoft.com/office/drawing/2014/main" id="{AEB7A596-C2B6-7FDD-0FF8-616BD94A3002}"/>
              </a:ext>
            </a:extLst>
          </p:cNvPr>
          <p:cNvSpPr/>
          <p:nvPr/>
        </p:nvSpPr>
        <p:spPr>
          <a:xfrm rot="607922">
            <a:off x="6901192" y="1350391"/>
            <a:ext cx="2186315" cy="29261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1EFEF35-E388-213E-8BB5-F0613F4E4ABC}"/>
              </a:ext>
            </a:extLst>
          </p:cNvPr>
          <p:cNvSpPr txBox="1"/>
          <p:nvPr/>
        </p:nvSpPr>
        <p:spPr>
          <a:xfrm>
            <a:off x="369282" y="596668"/>
            <a:ext cx="2124075" cy="523220"/>
          </a:xfrm>
          <a:prstGeom prst="rect">
            <a:avLst/>
          </a:prstGeom>
          <a:noFill/>
        </p:spPr>
        <p:txBody>
          <a:bodyPr wrap="square" rtlCol="0">
            <a:spAutoFit/>
          </a:bodyPr>
          <a:lstStyle/>
          <a:p>
            <a:r>
              <a:rPr lang="en-US" sz="2800" dirty="0"/>
              <a:t>S-Figure 3</a:t>
            </a:r>
          </a:p>
        </p:txBody>
      </p:sp>
    </p:spTree>
    <p:extLst>
      <p:ext uri="{BB962C8B-B14F-4D97-AF65-F5344CB8AC3E}">
        <p14:creationId xmlns:p14="http://schemas.microsoft.com/office/powerpoint/2010/main" val="2868465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DBC05A16-AE3C-EDFE-309E-F805577FD6C1}"/>
              </a:ext>
            </a:extLst>
          </p:cNvPr>
          <p:cNvGrpSpPr/>
          <p:nvPr/>
        </p:nvGrpSpPr>
        <p:grpSpPr>
          <a:xfrm>
            <a:off x="4206910" y="779875"/>
            <a:ext cx="3514562" cy="2900591"/>
            <a:chOff x="4247104" y="810020"/>
            <a:chExt cx="3514562" cy="2900591"/>
          </a:xfrm>
        </p:grpSpPr>
        <p:pic>
          <p:nvPicPr>
            <p:cNvPr id="10" name="Picture 9">
              <a:extLst>
                <a:ext uri="{FF2B5EF4-FFF2-40B4-BE49-F238E27FC236}">
                  <a16:creationId xmlns:a16="http://schemas.microsoft.com/office/drawing/2014/main" id="{CB0AD438-DF21-1966-6330-05613A275209}"/>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Lst>
            </a:blip>
            <a:srcRect l="-1" t="57364" r="40169"/>
            <a:stretch/>
          </p:blipFill>
          <p:spPr>
            <a:xfrm>
              <a:off x="4247104" y="2140299"/>
              <a:ext cx="3275691" cy="1570312"/>
            </a:xfrm>
            <a:prstGeom prst="rect">
              <a:avLst/>
            </a:prstGeom>
            <a:solidFill>
              <a:schemeClr val="bg1">
                <a:lumMod val="85000"/>
              </a:schemeClr>
            </a:solidFill>
            <a:ln>
              <a:solidFill>
                <a:schemeClr val="bg1"/>
              </a:solidFill>
            </a:ln>
          </p:spPr>
        </p:pic>
        <p:sp>
          <p:nvSpPr>
            <p:cNvPr id="13" name="TextBox 12">
              <a:extLst>
                <a:ext uri="{FF2B5EF4-FFF2-40B4-BE49-F238E27FC236}">
                  <a16:creationId xmlns:a16="http://schemas.microsoft.com/office/drawing/2014/main" id="{57278798-CB42-149F-620F-C105639AD5C0}"/>
                </a:ext>
              </a:extLst>
            </p:cNvPr>
            <p:cNvSpPr txBox="1"/>
            <p:nvPr/>
          </p:nvSpPr>
          <p:spPr>
            <a:xfrm rot="18171375">
              <a:off x="4318690" y="1363328"/>
              <a:ext cx="1467059" cy="369332"/>
            </a:xfrm>
            <a:prstGeom prst="rect">
              <a:avLst/>
            </a:prstGeom>
            <a:noFill/>
          </p:spPr>
          <p:txBody>
            <a:bodyPr wrap="square" rtlCol="0">
              <a:spAutoFit/>
            </a:bodyPr>
            <a:lstStyle/>
            <a:p>
              <a:r>
                <a:rPr lang="en-US" dirty="0"/>
                <a:t>34-5 thymus</a:t>
              </a:r>
            </a:p>
          </p:txBody>
        </p:sp>
        <p:sp>
          <p:nvSpPr>
            <p:cNvPr id="15" name="TextBox 14">
              <a:extLst>
                <a:ext uri="{FF2B5EF4-FFF2-40B4-BE49-F238E27FC236}">
                  <a16:creationId xmlns:a16="http://schemas.microsoft.com/office/drawing/2014/main" id="{9BC81C79-6FA5-3391-7E0D-A1D198340058}"/>
                </a:ext>
              </a:extLst>
            </p:cNvPr>
            <p:cNvSpPr txBox="1"/>
            <p:nvPr/>
          </p:nvSpPr>
          <p:spPr>
            <a:xfrm rot="18171375">
              <a:off x="4839958" y="1392676"/>
              <a:ext cx="1467059" cy="369332"/>
            </a:xfrm>
            <a:prstGeom prst="rect">
              <a:avLst/>
            </a:prstGeom>
            <a:noFill/>
          </p:spPr>
          <p:txBody>
            <a:bodyPr wrap="square" rtlCol="0">
              <a:spAutoFit/>
            </a:bodyPr>
            <a:lstStyle/>
            <a:p>
              <a:r>
                <a:rPr lang="en-US" dirty="0"/>
                <a:t>34-5 spleen</a:t>
              </a:r>
            </a:p>
          </p:txBody>
        </p:sp>
        <p:sp>
          <p:nvSpPr>
            <p:cNvPr id="16" name="TextBox 15">
              <a:extLst>
                <a:ext uri="{FF2B5EF4-FFF2-40B4-BE49-F238E27FC236}">
                  <a16:creationId xmlns:a16="http://schemas.microsoft.com/office/drawing/2014/main" id="{0E76D60E-BF6D-EF4F-EDE3-1463114520E8}"/>
                </a:ext>
              </a:extLst>
            </p:cNvPr>
            <p:cNvSpPr txBox="1"/>
            <p:nvPr/>
          </p:nvSpPr>
          <p:spPr>
            <a:xfrm rot="18157873">
              <a:off x="5272556" y="1358884"/>
              <a:ext cx="1467059" cy="369332"/>
            </a:xfrm>
            <a:prstGeom prst="rect">
              <a:avLst/>
            </a:prstGeom>
            <a:noFill/>
          </p:spPr>
          <p:txBody>
            <a:bodyPr wrap="square" rtlCol="0">
              <a:spAutoFit/>
            </a:bodyPr>
            <a:lstStyle/>
            <a:p>
              <a:r>
                <a:rPr lang="en-US" dirty="0"/>
                <a:t>34-5 liver</a:t>
              </a:r>
            </a:p>
          </p:txBody>
        </p:sp>
        <p:sp>
          <p:nvSpPr>
            <p:cNvPr id="17" name="TextBox 16">
              <a:extLst>
                <a:ext uri="{FF2B5EF4-FFF2-40B4-BE49-F238E27FC236}">
                  <a16:creationId xmlns:a16="http://schemas.microsoft.com/office/drawing/2014/main" id="{A6A2DAAD-54FA-5027-D3CC-C7C7BB184933}"/>
                </a:ext>
              </a:extLst>
            </p:cNvPr>
            <p:cNvSpPr txBox="1"/>
            <p:nvPr/>
          </p:nvSpPr>
          <p:spPr>
            <a:xfrm rot="17978588">
              <a:off x="5795855" y="1359274"/>
              <a:ext cx="1467059" cy="369332"/>
            </a:xfrm>
            <a:prstGeom prst="rect">
              <a:avLst/>
            </a:prstGeom>
            <a:noFill/>
          </p:spPr>
          <p:txBody>
            <a:bodyPr wrap="square" rtlCol="0">
              <a:spAutoFit/>
            </a:bodyPr>
            <a:lstStyle/>
            <a:p>
              <a:r>
                <a:rPr lang="en-US" dirty="0"/>
                <a:t>35-4 thymus</a:t>
              </a:r>
            </a:p>
          </p:txBody>
        </p:sp>
        <p:sp>
          <p:nvSpPr>
            <p:cNvPr id="18" name="TextBox 17">
              <a:extLst>
                <a:ext uri="{FF2B5EF4-FFF2-40B4-BE49-F238E27FC236}">
                  <a16:creationId xmlns:a16="http://schemas.microsoft.com/office/drawing/2014/main" id="{85B3A5E6-28DD-07C4-FCE7-71DF59666182}"/>
                </a:ext>
              </a:extLst>
            </p:cNvPr>
            <p:cNvSpPr txBox="1"/>
            <p:nvPr/>
          </p:nvSpPr>
          <p:spPr>
            <a:xfrm rot="18065157">
              <a:off x="6236176" y="1406434"/>
              <a:ext cx="1467059" cy="369332"/>
            </a:xfrm>
            <a:prstGeom prst="rect">
              <a:avLst/>
            </a:prstGeom>
            <a:noFill/>
          </p:spPr>
          <p:txBody>
            <a:bodyPr wrap="square" rtlCol="0">
              <a:spAutoFit/>
            </a:bodyPr>
            <a:lstStyle/>
            <a:p>
              <a:r>
                <a:rPr lang="en-US" dirty="0"/>
                <a:t>35.4 spleen</a:t>
              </a:r>
            </a:p>
          </p:txBody>
        </p:sp>
        <p:sp>
          <p:nvSpPr>
            <p:cNvPr id="19" name="TextBox 18">
              <a:extLst>
                <a:ext uri="{FF2B5EF4-FFF2-40B4-BE49-F238E27FC236}">
                  <a16:creationId xmlns:a16="http://schemas.microsoft.com/office/drawing/2014/main" id="{3E2BB10A-D7A7-1B34-4072-C8CC132F2EC4}"/>
                </a:ext>
              </a:extLst>
            </p:cNvPr>
            <p:cNvSpPr txBox="1"/>
            <p:nvPr/>
          </p:nvSpPr>
          <p:spPr>
            <a:xfrm rot="17984998">
              <a:off x="6843470" y="1370992"/>
              <a:ext cx="1467059" cy="369332"/>
            </a:xfrm>
            <a:prstGeom prst="rect">
              <a:avLst/>
            </a:prstGeom>
            <a:noFill/>
          </p:spPr>
          <p:txBody>
            <a:bodyPr wrap="square" rtlCol="0">
              <a:spAutoFit/>
            </a:bodyPr>
            <a:lstStyle/>
            <a:p>
              <a:r>
                <a:rPr lang="en-US" dirty="0"/>
                <a:t>34.5 liver</a:t>
              </a:r>
            </a:p>
          </p:txBody>
        </p:sp>
      </p:grpSp>
      <p:sp>
        <p:nvSpPr>
          <p:cNvPr id="21" name="TextBox 20">
            <a:extLst>
              <a:ext uri="{FF2B5EF4-FFF2-40B4-BE49-F238E27FC236}">
                <a16:creationId xmlns:a16="http://schemas.microsoft.com/office/drawing/2014/main" id="{A2BFC0F3-9F53-71A0-CA55-0B58D063D4EE}"/>
              </a:ext>
            </a:extLst>
          </p:cNvPr>
          <p:cNvSpPr txBox="1"/>
          <p:nvPr/>
        </p:nvSpPr>
        <p:spPr>
          <a:xfrm>
            <a:off x="7466397" y="2525978"/>
            <a:ext cx="1717727" cy="369332"/>
          </a:xfrm>
          <a:prstGeom prst="rect">
            <a:avLst/>
          </a:prstGeom>
          <a:noFill/>
        </p:spPr>
        <p:txBody>
          <a:bodyPr wrap="square" rtlCol="0">
            <a:spAutoFit/>
          </a:bodyPr>
          <a:lstStyle/>
          <a:p>
            <a:r>
              <a:rPr lang="en-US" dirty="0"/>
              <a:t>PTIP576</a:t>
            </a:r>
          </a:p>
        </p:txBody>
      </p:sp>
      <p:sp>
        <p:nvSpPr>
          <p:cNvPr id="22" name="TextBox 21">
            <a:extLst>
              <a:ext uri="{FF2B5EF4-FFF2-40B4-BE49-F238E27FC236}">
                <a16:creationId xmlns:a16="http://schemas.microsoft.com/office/drawing/2014/main" id="{C9A7FBAF-646C-8D14-83B8-7D8C33EEEA4E}"/>
              </a:ext>
            </a:extLst>
          </p:cNvPr>
          <p:cNvSpPr txBox="1"/>
          <p:nvPr/>
        </p:nvSpPr>
        <p:spPr>
          <a:xfrm>
            <a:off x="3433807" y="2525978"/>
            <a:ext cx="1291797" cy="369332"/>
          </a:xfrm>
          <a:prstGeom prst="rect">
            <a:avLst/>
          </a:prstGeom>
          <a:noFill/>
        </p:spPr>
        <p:txBody>
          <a:bodyPr wrap="square" rtlCol="0">
            <a:spAutoFit/>
          </a:bodyPr>
          <a:lstStyle/>
          <a:p>
            <a:r>
              <a:rPr lang="en-US" dirty="0"/>
              <a:t>65kD</a:t>
            </a:r>
          </a:p>
        </p:txBody>
      </p:sp>
      <p:sp>
        <p:nvSpPr>
          <p:cNvPr id="23" name="TextBox 22">
            <a:extLst>
              <a:ext uri="{FF2B5EF4-FFF2-40B4-BE49-F238E27FC236}">
                <a16:creationId xmlns:a16="http://schemas.microsoft.com/office/drawing/2014/main" id="{5358F91C-52A7-51D6-1F9D-84C0CE2B3B35}"/>
              </a:ext>
            </a:extLst>
          </p:cNvPr>
          <p:cNvSpPr txBox="1"/>
          <p:nvPr/>
        </p:nvSpPr>
        <p:spPr>
          <a:xfrm>
            <a:off x="886176" y="569209"/>
            <a:ext cx="2124075" cy="523220"/>
          </a:xfrm>
          <a:prstGeom prst="rect">
            <a:avLst/>
          </a:prstGeom>
          <a:noFill/>
        </p:spPr>
        <p:txBody>
          <a:bodyPr wrap="square" rtlCol="0">
            <a:spAutoFit/>
          </a:bodyPr>
          <a:lstStyle/>
          <a:p>
            <a:r>
              <a:rPr lang="en-US" sz="2800" dirty="0"/>
              <a:t>S-Figure 4</a:t>
            </a:r>
          </a:p>
        </p:txBody>
      </p:sp>
    </p:spTree>
    <p:extLst>
      <p:ext uri="{BB962C8B-B14F-4D97-AF65-F5344CB8AC3E}">
        <p14:creationId xmlns:p14="http://schemas.microsoft.com/office/powerpoint/2010/main" val="394940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48334</TotalTime>
  <Words>209</Words>
  <Application>Microsoft Office PowerPoint</Application>
  <PresentationFormat>Widescreen</PresentationFormat>
  <Paragraphs>20</Paragraphs>
  <Slides>4</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Aptos</vt:lpstr>
      <vt:lpstr>Aptos Display</vt:lpstr>
      <vt:lpstr>Arial</vt:lpstr>
      <vt:lpstr>Calibri</vt:lpstr>
      <vt:lpstr>Office Theme</vt:lpstr>
      <vt:lpstr>PowerPoint Presentation</vt:lpstr>
      <vt:lpstr>PowerPoint Presentation</vt:lpstr>
      <vt:lpstr>PowerPoint Presentation</vt:lpstr>
      <vt:lpstr>PowerPoint Presentation</vt:lpstr>
    </vt:vector>
  </TitlesOfParts>
  <Company>The University of Texas at Austin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Tucker, Haley</dc:creator>
  <cp:lastModifiedBy>Ching-jung Huang</cp:lastModifiedBy>
  <cp:revision>87</cp:revision>
  <dcterms:created xsi:type="dcterms:W3CDTF">2025-01-13T20:49:40Z</dcterms:created>
  <dcterms:modified xsi:type="dcterms:W3CDTF">2025-10-12T00:15:18Z</dcterms:modified>
</cp:coreProperties>
</file>